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0" r:id="rId5"/>
    <p:sldId id="270" r:id="rId6"/>
    <p:sldId id="271" r:id="rId7"/>
    <p:sldId id="278" r:id="rId8"/>
    <p:sldId id="264" r:id="rId9"/>
    <p:sldId id="265" r:id="rId10"/>
    <p:sldId id="279" r:id="rId11"/>
    <p:sldId id="266" r:id="rId12"/>
    <p:sldId id="272" r:id="rId13"/>
    <p:sldId id="267" r:id="rId14"/>
    <p:sldId id="280" r:id="rId15"/>
    <p:sldId id="268" r:id="rId16"/>
    <p:sldId id="28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943"/>
    <p:restoredTop sz="86383"/>
  </p:normalViewPr>
  <p:slideViewPr>
    <p:cSldViewPr snapToGrid="0" snapToObjects="1">
      <p:cViewPr varScale="1">
        <p:scale>
          <a:sx n="112" d="100"/>
          <a:sy n="112" d="100"/>
        </p:scale>
        <p:origin x="208" y="376"/>
      </p:cViewPr>
      <p:guideLst/>
    </p:cSldViewPr>
  </p:slideViewPr>
  <p:outlineViewPr>
    <p:cViewPr>
      <p:scale>
        <a:sx n="33" d="100"/>
        <a:sy n="33" d="100"/>
      </p:scale>
      <p:origin x="0" y="-561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5/30/20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‹Nº›</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5/30/20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5/30/20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5/30/20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5/30/20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5/30/20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5/30/20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5/30/20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5/30/20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‹Nº›</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D04AF8-72C5-5B44-AE12-17CB9D0594FD}"/>
              </a:ext>
            </a:extLst>
          </p:cNvPr>
          <p:cNvSpPr>
            <a:spLocks noGrp="1"/>
          </p:cNvSpPr>
          <p:nvPr>
            <p:ph type="ctrTitle"/>
          </p:nvPr>
        </p:nvSpPr>
        <p:spPr>
          <a:xfrm>
            <a:off x="1190646" y="1514271"/>
            <a:ext cx="9810707" cy="2098226"/>
          </a:xfrm>
        </p:spPr>
        <p:txBody>
          <a:bodyPr/>
          <a:lstStyle/>
          <a:p>
            <a:r>
              <a:rPr lang="es-ES" dirty="0"/>
              <a:t>Proyecto integrador</a:t>
            </a:r>
            <a:br>
              <a:rPr lang="es-ES" dirty="0"/>
            </a:br>
            <a:r>
              <a:rPr lang="es-ES" dirty="0"/>
              <a:t>Videoteca</a:t>
            </a:r>
          </a:p>
        </p:txBody>
      </p:sp>
      <p:sp>
        <p:nvSpPr>
          <p:cNvPr id="3" name="Subtítulo 2">
            <a:extLst>
              <a:ext uri="{FF2B5EF4-FFF2-40B4-BE49-F238E27FC236}">
                <a16:creationId xmlns:a16="http://schemas.microsoft.com/office/drawing/2014/main" id="{8F9205DD-DFD5-C44A-89E4-5DB1D58524C7}"/>
              </a:ext>
            </a:extLst>
          </p:cNvPr>
          <p:cNvSpPr>
            <a:spLocks noGrp="1"/>
          </p:cNvSpPr>
          <p:nvPr>
            <p:ph type="subTitle" idx="1"/>
          </p:nvPr>
        </p:nvSpPr>
        <p:spPr>
          <a:xfrm>
            <a:off x="1190646" y="4042803"/>
            <a:ext cx="9810707" cy="1086237"/>
          </a:xfrm>
        </p:spPr>
        <p:txBody>
          <a:bodyPr>
            <a:normAutofit/>
          </a:bodyPr>
          <a:lstStyle/>
          <a:p>
            <a:pPr algn="l"/>
            <a:r>
              <a:rPr lang="es-ES" dirty="0"/>
              <a:t>Jose Manuel de Dios, Sergio Fernández Rivera y Esteban Martínez Quintanar</a:t>
            </a:r>
          </a:p>
        </p:txBody>
      </p:sp>
    </p:spTree>
    <p:extLst>
      <p:ext uri="{BB962C8B-B14F-4D97-AF65-F5344CB8AC3E}">
        <p14:creationId xmlns:p14="http://schemas.microsoft.com/office/powerpoint/2010/main" val="412675504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7D19FCA-5086-6140-B0DC-3375190250B8}"/>
              </a:ext>
            </a:extLst>
          </p:cNvPr>
          <p:cNvSpPr>
            <a:spLocks noGrp="1"/>
          </p:cNvSpPr>
          <p:nvPr>
            <p:ph idx="1"/>
          </p:nvPr>
        </p:nvSpPr>
        <p:spPr>
          <a:xfrm>
            <a:off x="894522" y="1124282"/>
            <a:ext cx="9601200" cy="1607488"/>
          </a:xfrm>
        </p:spPr>
        <p:txBody>
          <a:bodyPr>
            <a:normAutofit/>
          </a:bodyPr>
          <a:lstStyle/>
          <a:p>
            <a:pPr algn="just"/>
            <a:r>
              <a:rPr lang="es-ES" sz="1800" dirty="0"/>
              <a:t>En los controladores también hemos incorporado las </a:t>
            </a:r>
            <a:r>
              <a:rPr lang="es-ES" sz="1800" b="1" dirty="0"/>
              <a:t>validaciones de datos</a:t>
            </a:r>
            <a:r>
              <a:rPr lang="es-ES" sz="1800" dirty="0"/>
              <a:t> de los campos.</a:t>
            </a:r>
          </a:p>
          <a:p>
            <a:pPr algn="just"/>
            <a:r>
              <a:rPr lang="es-ES" sz="1800" dirty="0"/>
              <a:t>Un ejemplo de ello es el siguiente método que valida el código introducido, comprobando si está en blanco, si la película no se encuentra en la base de datos, si el código no existe o si el código introducido no es numérico. </a:t>
            </a:r>
          </a:p>
        </p:txBody>
      </p:sp>
      <p:sp>
        <p:nvSpPr>
          <p:cNvPr id="4" name="Título 1">
            <a:extLst>
              <a:ext uri="{FF2B5EF4-FFF2-40B4-BE49-F238E27FC236}">
                <a16:creationId xmlns:a16="http://schemas.microsoft.com/office/drawing/2014/main" id="{4EF029FC-3EDE-8040-AD09-9F4B5757327A}"/>
              </a:ext>
            </a:extLst>
          </p:cNvPr>
          <p:cNvSpPr>
            <a:spLocks noGrp="1"/>
          </p:cNvSpPr>
          <p:nvPr>
            <p:ph type="title"/>
          </p:nvPr>
        </p:nvSpPr>
        <p:spPr>
          <a:xfrm>
            <a:off x="894522" y="192157"/>
            <a:ext cx="9601200" cy="798443"/>
          </a:xfrm>
        </p:spPr>
        <p:txBody>
          <a:bodyPr/>
          <a:lstStyle/>
          <a:p>
            <a:pPr algn="just"/>
            <a:r>
              <a:rPr lang="es-ES" dirty="0"/>
              <a:t>El controlador de la aplicación</a:t>
            </a:r>
          </a:p>
        </p:txBody>
      </p:sp>
      <p:pic>
        <p:nvPicPr>
          <p:cNvPr id="2" name="Imagen 1">
            <a:extLst>
              <a:ext uri="{FF2B5EF4-FFF2-40B4-BE49-F238E27FC236}">
                <a16:creationId xmlns:a16="http://schemas.microsoft.com/office/drawing/2014/main" id="{E9155786-B3F2-374D-A1CE-9D07A92DDE04}"/>
              </a:ext>
            </a:extLst>
          </p:cNvPr>
          <p:cNvPicPr>
            <a:picLocks noChangeAspect="1"/>
          </p:cNvPicPr>
          <p:nvPr/>
        </p:nvPicPr>
        <p:blipFill>
          <a:blip r:embed="rId2"/>
          <a:stretch>
            <a:fillRect/>
          </a:stretch>
        </p:blipFill>
        <p:spPr>
          <a:xfrm>
            <a:off x="1294572" y="2583180"/>
            <a:ext cx="9201150" cy="3257550"/>
          </a:xfrm>
          <a:prstGeom prst="rect">
            <a:avLst/>
          </a:prstGeom>
        </p:spPr>
      </p:pic>
    </p:spTree>
    <p:extLst>
      <p:ext uri="{BB962C8B-B14F-4D97-AF65-F5344CB8AC3E}">
        <p14:creationId xmlns:p14="http://schemas.microsoft.com/office/powerpoint/2010/main" val="86516488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17DB35-BFBE-9343-BED6-D268EAE3245C}"/>
              </a:ext>
            </a:extLst>
          </p:cNvPr>
          <p:cNvSpPr>
            <a:spLocks noGrp="1"/>
          </p:cNvSpPr>
          <p:nvPr>
            <p:ph type="title"/>
          </p:nvPr>
        </p:nvSpPr>
        <p:spPr>
          <a:xfrm>
            <a:off x="801756" y="115956"/>
            <a:ext cx="9601200" cy="874644"/>
          </a:xfrm>
        </p:spPr>
        <p:txBody>
          <a:bodyPr/>
          <a:lstStyle/>
          <a:p>
            <a:pPr algn="just"/>
            <a:r>
              <a:rPr lang="es-ES" dirty="0"/>
              <a:t>Manipulación de la base de datos</a:t>
            </a:r>
          </a:p>
        </p:txBody>
      </p:sp>
      <p:sp>
        <p:nvSpPr>
          <p:cNvPr id="3" name="Marcador de contenido 2">
            <a:extLst>
              <a:ext uri="{FF2B5EF4-FFF2-40B4-BE49-F238E27FC236}">
                <a16:creationId xmlns:a16="http://schemas.microsoft.com/office/drawing/2014/main" id="{8037CD48-FEC4-1E42-80BA-1DD33C17EC28}"/>
              </a:ext>
            </a:extLst>
          </p:cNvPr>
          <p:cNvSpPr>
            <a:spLocks noGrp="1"/>
          </p:cNvSpPr>
          <p:nvPr>
            <p:ph idx="1"/>
          </p:nvPr>
        </p:nvSpPr>
        <p:spPr>
          <a:xfrm>
            <a:off x="4094920" y="1083365"/>
            <a:ext cx="7885045" cy="3034748"/>
          </a:xfrm>
        </p:spPr>
        <p:txBody>
          <a:bodyPr>
            <a:normAutofit/>
          </a:bodyPr>
          <a:lstStyle/>
          <a:p>
            <a:pPr algn="just"/>
            <a:r>
              <a:rPr lang="es-ES" sz="1800" dirty="0"/>
              <a:t>Este paquete tiene las clases necesarias para realizar </a:t>
            </a:r>
            <a:r>
              <a:rPr lang="es-ES" sz="1800" b="1" dirty="0"/>
              <a:t>operaciones básicas </a:t>
            </a:r>
            <a:r>
              <a:rPr lang="es-ES" sz="1800" dirty="0"/>
              <a:t>sobre las bases de datos (Alta, baja, modificación y consulta).</a:t>
            </a:r>
          </a:p>
          <a:p>
            <a:pPr algn="just"/>
            <a:r>
              <a:rPr lang="es-ES" sz="1800" dirty="0"/>
              <a:t>Cada una de las clases controla los distintos objetos de la base de datos, para acceder a la misma tenemos la clase de “Conexión”.</a:t>
            </a:r>
          </a:p>
        </p:txBody>
      </p:sp>
      <p:pic>
        <p:nvPicPr>
          <p:cNvPr id="5" name="Imagen 4">
            <a:extLst>
              <a:ext uri="{FF2B5EF4-FFF2-40B4-BE49-F238E27FC236}">
                <a16:creationId xmlns:a16="http://schemas.microsoft.com/office/drawing/2014/main" id="{B98D965C-E0B4-D847-9C1D-5EBDB293B3B8}"/>
              </a:ext>
            </a:extLst>
          </p:cNvPr>
          <p:cNvPicPr>
            <a:picLocks noChangeAspect="1"/>
          </p:cNvPicPr>
          <p:nvPr/>
        </p:nvPicPr>
        <p:blipFill>
          <a:blip r:embed="rId2"/>
          <a:stretch>
            <a:fillRect/>
          </a:stretch>
        </p:blipFill>
        <p:spPr>
          <a:xfrm>
            <a:off x="801756" y="1083365"/>
            <a:ext cx="3035300" cy="2616200"/>
          </a:xfrm>
          <a:prstGeom prst="rect">
            <a:avLst/>
          </a:prstGeom>
        </p:spPr>
      </p:pic>
      <p:pic>
        <p:nvPicPr>
          <p:cNvPr id="6" name="Imagen 5">
            <a:extLst>
              <a:ext uri="{FF2B5EF4-FFF2-40B4-BE49-F238E27FC236}">
                <a16:creationId xmlns:a16="http://schemas.microsoft.com/office/drawing/2014/main" id="{40D2FD26-02A1-354F-9182-42E597A7B53D}"/>
              </a:ext>
            </a:extLst>
          </p:cNvPr>
          <p:cNvPicPr>
            <a:picLocks noChangeAspect="1"/>
          </p:cNvPicPr>
          <p:nvPr/>
        </p:nvPicPr>
        <p:blipFill>
          <a:blip r:embed="rId3"/>
          <a:stretch>
            <a:fillRect/>
          </a:stretch>
        </p:blipFill>
        <p:spPr>
          <a:xfrm>
            <a:off x="5115339" y="2766390"/>
            <a:ext cx="4585252" cy="3719763"/>
          </a:xfrm>
          <a:prstGeom prst="rect">
            <a:avLst/>
          </a:prstGeom>
        </p:spPr>
      </p:pic>
    </p:spTree>
    <p:extLst>
      <p:ext uri="{BB962C8B-B14F-4D97-AF65-F5344CB8AC3E}">
        <p14:creationId xmlns:p14="http://schemas.microsoft.com/office/powerpoint/2010/main" val="428839180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17DB35-BFBE-9343-BED6-D268EAE3245C}"/>
              </a:ext>
            </a:extLst>
          </p:cNvPr>
          <p:cNvSpPr>
            <a:spLocks noGrp="1"/>
          </p:cNvSpPr>
          <p:nvPr>
            <p:ph type="title"/>
          </p:nvPr>
        </p:nvSpPr>
        <p:spPr>
          <a:xfrm>
            <a:off x="801756" y="115956"/>
            <a:ext cx="9601200" cy="874644"/>
          </a:xfrm>
        </p:spPr>
        <p:txBody>
          <a:bodyPr/>
          <a:lstStyle/>
          <a:p>
            <a:pPr algn="just"/>
            <a:r>
              <a:rPr lang="es-ES" dirty="0"/>
              <a:t>Manipulación de la base de datos</a:t>
            </a:r>
          </a:p>
        </p:txBody>
      </p:sp>
      <p:sp>
        <p:nvSpPr>
          <p:cNvPr id="3" name="Marcador de contenido 2">
            <a:extLst>
              <a:ext uri="{FF2B5EF4-FFF2-40B4-BE49-F238E27FC236}">
                <a16:creationId xmlns:a16="http://schemas.microsoft.com/office/drawing/2014/main" id="{8037CD48-FEC4-1E42-80BA-1DD33C17EC28}"/>
              </a:ext>
            </a:extLst>
          </p:cNvPr>
          <p:cNvSpPr>
            <a:spLocks noGrp="1"/>
          </p:cNvSpPr>
          <p:nvPr>
            <p:ph idx="1"/>
          </p:nvPr>
        </p:nvSpPr>
        <p:spPr>
          <a:xfrm>
            <a:off x="2296961" y="4536452"/>
            <a:ext cx="7885045" cy="1587844"/>
          </a:xfrm>
        </p:spPr>
        <p:txBody>
          <a:bodyPr/>
          <a:lstStyle/>
          <a:p>
            <a:pPr algn="just"/>
            <a:r>
              <a:rPr lang="es-ES" dirty="0"/>
              <a:t>Esto sería un ejemplo de acceso a la base de datos, este método recorre toda la tabla de PAISES para recuperar todos los registros y devolverlos en un ArrayList.</a:t>
            </a:r>
          </a:p>
        </p:txBody>
      </p:sp>
      <p:pic>
        <p:nvPicPr>
          <p:cNvPr id="4" name="Imagen 3">
            <a:extLst>
              <a:ext uri="{FF2B5EF4-FFF2-40B4-BE49-F238E27FC236}">
                <a16:creationId xmlns:a16="http://schemas.microsoft.com/office/drawing/2014/main" id="{1199B095-B296-DC4C-BBD0-F58A8C61CAF8}"/>
              </a:ext>
            </a:extLst>
          </p:cNvPr>
          <p:cNvPicPr>
            <a:picLocks noChangeAspect="1"/>
          </p:cNvPicPr>
          <p:nvPr/>
        </p:nvPicPr>
        <p:blipFill>
          <a:blip r:embed="rId2"/>
          <a:stretch>
            <a:fillRect/>
          </a:stretch>
        </p:blipFill>
        <p:spPr>
          <a:xfrm>
            <a:off x="3377136" y="1375603"/>
            <a:ext cx="5437728" cy="2775846"/>
          </a:xfrm>
          <a:prstGeom prst="rect">
            <a:avLst/>
          </a:prstGeom>
        </p:spPr>
      </p:pic>
    </p:spTree>
    <p:extLst>
      <p:ext uri="{BB962C8B-B14F-4D97-AF65-F5344CB8AC3E}">
        <p14:creationId xmlns:p14="http://schemas.microsoft.com/office/powerpoint/2010/main" val="392665975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419BC1-D572-D44F-B794-6D0F4F185AB7}"/>
              </a:ext>
            </a:extLst>
          </p:cNvPr>
          <p:cNvSpPr>
            <a:spLocks noGrp="1"/>
          </p:cNvSpPr>
          <p:nvPr>
            <p:ph type="title"/>
          </p:nvPr>
        </p:nvSpPr>
        <p:spPr>
          <a:xfrm>
            <a:off x="921026" y="258417"/>
            <a:ext cx="9601200" cy="732183"/>
          </a:xfrm>
        </p:spPr>
        <p:txBody>
          <a:bodyPr>
            <a:normAutofit/>
          </a:bodyPr>
          <a:lstStyle/>
          <a:p>
            <a:pPr algn="just"/>
            <a:r>
              <a:rPr lang="es-ES" dirty="0"/>
              <a:t>Interfaz</a:t>
            </a:r>
          </a:p>
        </p:txBody>
      </p:sp>
      <p:sp>
        <p:nvSpPr>
          <p:cNvPr id="3" name="Marcador de contenido 2">
            <a:extLst>
              <a:ext uri="{FF2B5EF4-FFF2-40B4-BE49-F238E27FC236}">
                <a16:creationId xmlns:a16="http://schemas.microsoft.com/office/drawing/2014/main" id="{3438ADFD-845E-A04C-AA97-93D2AB978576}"/>
              </a:ext>
            </a:extLst>
          </p:cNvPr>
          <p:cNvSpPr>
            <a:spLocks noGrp="1"/>
          </p:cNvSpPr>
          <p:nvPr>
            <p:ph idx="1"/>
          </p:nvPr>
        </p:nvSpPr>
        <p:spPr>
          <a:xfrm>
            <a:off x="3889512" y="1202084"/>
            <a:ext cx="7547114" cy="1925430"/>
          </a:xfrm>
        </p:spPr>
        <p:txBody>
          <a:bodyPr/>
          <a:lstStyle/>
          <a:p>
            <a:pPr algn="just"/>
            <a:r>
              <a:rPr lang="es-ES" dirty="0"/>
              <a:t>La </a:t>
            </a:r>
            <a:r>
              <a:rPr lang="es-ES" b="1" dirty="0"/>
              <a:t>interfaz gráfica</a:t>
            </a:r>
            <a:r>
              <a:rPr lang="es-ES" dirty="0"/>
              <a:t> es esencial para el usuario final, al igual que con el control hemos dividido todas las clases por cada ventana. Las clases de “PanelBtnsOk” y  “PanelBtnsAceptarCancelar” las hemos creado para reutilizar código debido a que estos paneles los utilizamos en diversas clases. Esta por ejemplo seria la pantalla principal.</a:t>
            </a:r>
          </a:p>
        </p:txBody>
      </p:sp>
      <p:pic>
        <p:nvPicPr>
          <p:cNvPr id="4" name="Imagen 3">
            <a:extLst>
              <a:ext uri="{FF2B5EF4-FFF2-40B4-BE49-F238E27FC236}">
                <a16:creationId xmlns:a16="http://schemas.microsoft.com/office/drawing/2014/main" id="{390AECF3-F433-514A-85BB-53FF6A20B403}"/>
              </a:ext>
            </a:extLst>
          </p:cNvPr>
          <p:cNvPicPr>
            <a:picLocks noChangeAspect="1"/>
          </p:cNvPicPr>
          <p:nvPr/>
        </p:nvPicPr>
        <p:blipFill>
          <a:blip r:embed="rId2"/>
          <a:stretch>
            <a:fillRect/>
          </a:stretch>
        </p:blipFill>
        <p:spPr>
          <a:xfrm>
            <a:off x="921026" y="1202083"/>
            <a:ext cx="2817080" cy="4695134"/>
          </a:xfrm>
          <a:prstGeom prst="rect">
            <a:avLst/>
          </a:prstGeom>
        </p:spPr>
      </p:pic>
      <p:pic>
        <p:nvPicPr>
          <p:cNvPr id="5" name="Imagen 4">
            <a:extLst>
              <a:ext uri="{FF2B5EF4-FFF2-40B4-BE49-F238E27FC236}">
                <a16:creationId xmlns:a16="http://schemas.microsoft.com/office/drawing/2014/main" id="{17256C8B-220A-1B4C-847A-B39CC35A02E8}"/>
              </a:ext>
            </a:extLst>
          </p:cNvPr>
          <p:cNvPicPr>
            <a:picLocks noChangeAspect="1"/>
          </p:cNvPicPr>
          <p:nvPr/>
        </p:nvPicPr>
        <p:blipFill>
          <a:blip r:embed="rId3"/>
          <a:stretch>
            <a:fillRect/>
          </a:stretch>
        </p:blipFill>
        <p:spPr>
          <a:xfrm>
            <a:off x="5145233" y="3127514"/>
            <a:ext cx="5035671" cy="3332922"/>
          </a:xfrm>
          <a:prstGeom prst="rect">
            <a:avLst/>
          </a:prstGeom>
        </p:spPr>
      </p:pic>
    </p:spTree>
    <p:extLst>
      <p:ext uri="{BB962C8B-B14F-4D97-AF65-F5344CB8AC3E}">
        <p14:creationId xmlns:p14="http://schemas.microsoft.com/office/powerpoint/2010/main" val="333808876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0BF6351-8031-4B4B-AEFA-00B3405362C9}"/>
              </a:ext>
            </a:extLst>
          </p:cNvPr>
          <p:cNvSpPr>
            <a:spLocks noGrp="1"/>
          </p:cNvSpPr>
          <p:nvPr>
            <p:ph idx="1"/>
          </p:nvPr>
        </p:nvSpPr>
        <p:spPr>
          <a:xfrm>
            <a:off x="921026" y="990600"/>
            <a:ext cx="10999139" cy="1078230"/>
          </a:xfrm>
        </p:spPr>
        <p:txBody>
          <a:bodyPr>
            <a:normAutofit/>
          </a:bodyPr>
          <a:lstStyle/>
          <a:p>
            <a:pPr algn="just"/>
            <a:r>
              <a:rPr lang="es-ES" sz="1800" dirty="0"/>
              <a:t>Estas son las clases a las que llamamos para crear las interfaces con los distintos botones de “Aceptar”, “Cancelar” y “Ok”.</a:t>
            </a:r>
          </a:p>
        </p:txBody>
      </p:sp>
      <p:sp>
        <p:nvSpPr>
          <p:cNvPr id="5" name="Título 1">
            <a:extLst>
              <a:ext uri="{FF2B5EF4-FFF2-40B4-BE49-F238E27FC236}">
                <a16:creationId xmlns:a16="http://schemas.microsoft.com/office/drawing/2014/main" id="{0ED1D424-EC5D-C948-843D-2476B3ECB676}"/>
              </a:ext>
            </a:extLst>
          </p:cNvPr>
          <p:cNvSpPr>
            <a:spLocks noGrp="1"/>
          </p:cNvSpPr>
          <p:nvPr>
            <p:ph type="title"/>
          </p:nvPr>
        </p:nvSpPr>
        <p:spPr>
          <a:xfrm>
            <a:off x="921026" y="258417"/>
            <a:ext cx="9601200" cy="732183"/>
          </a:xfrm>
        </p:spPr>
        <p:txBody>
          <a:bodyPr>
            <a:normAutofit/>
          </a:bodyPr>
          <a:lstStyle/>
          <a:p>
            <a:pPr algn="just"/>
            <a:r>
              <a:rPr lang="es-ES" dirty="0"/>
              <a:t>Interfaz</a:t>
            </a:r>
          </a:p>
        </p:txBody>
      </p:sp>
      <p:pic>
        <p:nvPicPr>
          <p:cNvPr id="2" name="Imagen 1">
            <a:extLst>
              <a:ext uri="{FF2B5EF4-FFF2-40B4-BE49-F238E27FC236}">
                <a16:creationId xmlns:a16="http://schemas.microsoft.com/office/drawing/2014/main" id="{38E155A6-68A5-594C-B27C-0A92E1F14323}"/>
              </a:ext>
            </a:extLst>
          </p:cNvPr>
          <p:cNvPicPr>
            <a:picLocks noChangeAspect="1"/>
          </p:cNvPicPr>
          <p:nvPr/>
        </p:nvPicPr>
        <p:blipFill>
          <a:blip r:embed="rId2"/>
          <a:stretch>
            <a:fillRect/>
          </a:stretch>
        </p:blipFill>
        <p:spPr>
          <a:xfrm>
            <a:off x="806726" y="2215381"/>
            <a:ext cx="4691104" cy="2427238"/>
          </a:xfrm>
          <a:prstGeom prst="rect">
            <a:avLst/>
          </a:prstGeom>
        </p:spPr>
      </p:pic>
      <p:pic>
        <p:nvPicPr>
          <p:cNvPr id="7" name="Imagen 6">
            <a:extLst>
              <a:ext uri="{FF2B5EF4-FFF2-40B4-BE49-F238E27FC236}">
                <a16:creationId xmlns:a16="http://schemas.microsoft.com/office/drawing/2014/main" id="{2D78DE81-ED7B-584A-80AB-7E9D75A28035}"/>
              </a:ext>
            </a:extLst>
          </p:cNvPr>
          <p:cNvPicPr>
            <a:picLocks noChangeAspect="1"/>
          </p:cNvPicPr>
          <p:nvPr/>
        </p:nvPicPr>
        <p:blipFill>
          <a:blip r:embed="rId3"/>
          <a:stretch>
            <a:fillRect/>
          </a:stretch>
        </p:blipFill>
        <p:spPr>
          <a:xfrm>
            <a:off x="6095999" y="2215380"/>
            <a:ext cx="5897287" cy="2427237"/>
          </a:xfrm>
          <a:prstGeom prst="rect">
            <a:avLst/>
          </a:prstGeom>
        </p:spPr>
      </p:pic>
    </p:spTree>
    <p:extLst>
      <p:ext uri="{BB962C8B-B14F-4D97-AF65-F5344CB8AC3E}">
        <p14:creationId xmlns:p14="http://schemas.microsoft.com/office/powerpoint/2010/main" val="26545342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0BF6351-8031-4B4B-AEFA-00B3405362C9}"/>
              </a:ext>
            </a:extLst>
          </p:cNvPr>
          <p:cNvSpPr>
            <a:spLocks noGrp="1"/>
          </p:cNvSpPr>
          <p:nvPr>
            <p:ph idx="1"/>
          </p:nvPr>
        </p:nvSpPr>
        <p:spPr>
          <a:xfrm>
            <a:off x="5658678" y="1250957"/>
            <a:ext cx="5989983" cy="2568601"/>
          </a:xfrm>
        </p:spPr>
        <p:txBody>
          <a:bodyPr>
            <a:normAutofit/>
          </a:bodyPr>
          <a:lstStyle/>
          <a:p>
            <a:pPr algn="just"/>
            <a:r>
              <a:rPr lang="es-ES" dirty="0"/>
              <a:t>En las ventanas donde tenemos que mostrar todos los registros en la base de datos como puede ser a la hora de elegir el director de una película utilizamos estos métodos</a:t>
            </a:r>
          </a:p>
          <a:p>
            <a:pPr algn="just"/>
            <a:r>
              <a:rPr lang="es-ES" dirty="0"/>
              <a:t>Cada uno de ellos se encarga de recuperar y añadir al combo box todos los datos almacenados de países y directores en este caso</a:t>
            </a:r>
          </a:p>
          <a:p>
            <a:pPr algn="just"/>
            <a:endParaRPr lang="es-ES" dirty="0"/>
          </a:p>
        </p:txBody>
      </p:sp>
      <p:pic>
        <p:nvPicPr>
          <p:cNvPr id="4" name="Imagen 3">
            <a:extLst>
              <a:ext uri="{FF2B5EF4-FFF2-40B4-BE49-F238E27FC236}">
                <a16:creationId xmlns:a16="http://schemas.microsoft.com/office/drawing/2014/main" id="{102E4691-7078-F54E-A63A-B55B3CCC0FE3}"/>
              </a:ext>
            </a:extLst>
          </p:cNvPr>
          <p:cNvPicPr>
            <a:picLocks noChangeAspect="1"/>
          </p:cNvPicPr>
          <p:nvPr/>
        </p:nvPicPr>
        <p:blipFill>
          <a:blip r:embed="rId2"/>
          <a:stretch>
            <a:fillRect/>
          </a:stretch>
        </p:blipFill>
        <p:spPr>
          <a:xfrm>
            <a:off x="921026" y="1250957"/>
            <a:ext cx="4532242" cy="2568601"/>
          </a:xfrm>
          <a:prstGeom prst="rect">
            <a:avLst/>
          </a:prstGeom>
        </p:spPr>
      </p:pic>
      <p:sp>
        <p:nvSpPr>
          <p:cNvPr id="5" name="Título 1">
            <a:extLst>
              <a:ext uri="{FF2B5EF4-FFF2-40B4-BE49-F238E27FC236}">
                <a16:creationId xmlns:a16="http://schemas.microsoft.com/office/drawing/2014/main" id="{0ED1D424-EC5D-C948-843D-2476B3ECB676}"/>
              </a:ext>
            </a:extLst>
          </p:cNvPr>
          <p:cNvSpPr>
            <a:spLocks noGrp="1"/>
          </p:cNvSpPr>
          <p:nvPr>
            <p:ph type="title"/>
          </p:nvPr>
        </p:nvSpPr>
        <p:spPr>
          <a:xfrm>
            <a:off x="921026" y="258417"/>
            <a:ext cx="9601200" cy="732183"/>
          </a:xfrm>
        </p:spPr>
        <p:txBody>
          <a:bodyPr>
            <a:normAutofit/>
          </a:bodyPr>
          <a:lstStyle/>
          <a:p>
            <a:pPr algn="just"/>
            <a:r>
              <a:rPr lang="es-ES" dirty="0"/>
              <a:t>Interfaz</a:t>
            </a:r>
          </a:p>
        </p:txBody>
      </p:sp>
      <p:pic>
        <p:nvPicPr>
          <p:cNvPr id="6" name="Imagen 5">
            <a:extLst>
              <a:ext uri="{FF2B5EF4-FFF2-40B4-BE49-F238E27FC236}">
                <a16:creationId xmlns:a16="http://schemas.microsoft.com/office/drawing/2014/main" id="{FCB44FA3-CE81-414F-ADD9-D371A745DFC9}"/>
              </a:ext>
            </a:extLst>
          </p:cNvPr>
          <p:cNvPicPr>
            <a:picLocks noChangeAspect="1"/>
          </p:cNvPicPr>
          <p:nvPr/>
        </p:nvPicPr>
        <p:blipFill>
          <a:blip r:embed="rId3"/>
          <a:stretch>
            <a:fillRect/>
          </a:stretch>
        </p:blipFill>
        <p:spPr>
          <a:xfrm>
            <a:off x="6858004" y="3819558"/>
            <a:ext cx="3390900" cy="2006600"/>
          </a:xfrm>
          <a:prstGeom prst="rect">
            <a:avLst/>
          </a:prstGeom>
        </p:spPr>
      </p:pic>
    </p:spTree>
    <p:extLst>
      <p:ext uri="{BB962C8B-B14F-4D97-AF65-F5344CB8AC3E}">
        <p14:creationId xmlns:p14="http://schemas.microsoft.com/office/powerpoint/2010/main" val="172818657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7BBE5C8C-42C0-2348-A7E7-1BAE7C828B5C}"/>
              </a:ext>
            </a:extLst>
          </p:cNvPr>
          <p:cNvSpPr>
            <a:spLocks noGrp="1"/>
          </p:cNvSpPr>
          <p:nvPr>
            <p:ph type="title"/>
          </p:nvPr>
        </p:nvSpPr>
        <p:spPr>
          <a:xfrm>
            <a:off x="1295400" y="2400300"/>
            <a:ext cx="9601200" cy="1485900"/>
          </a:xfrm>
        </p:spPr>
        <p:txBody>
          <a:bodyPr>
            <a:normAutofit/>
          </a:bodyPr>
          <a:lstStyle/>
          <a:p>
            <a:pPr algn="ctr"/>
            <a:r>
              <a:rPr lang="es-ES" sz="9600" dirty="0"/>
              <a:t>FIN</a:t>
            </a:r>
          </a:p>
        </p:txBody>
      </p:sp>
    </p:spTree>
    <p:extLst>
      <p:ext uri="{BB962C8B-B14F-4D97-AF65-F5344CB8AC3E}">
        <p14:creationId xmlns:p14="http://schemas.microsoft.com/office/powerpoint/2010/main" val="3097442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5A3A62-DDED-AC4E-9D5F-4A7A6CA688D3}"/>
              </a:ext>
            </a:extLst>
          </p:cNvPr>
          <p:cNvSpPr>
            <a:spLocks noGrp="1"/>
          </p:cNvSpPr>
          <p:nvPr>
            <p:ph type="title"/>
          </p:nvPr>
        </p:nvSpPr>
        <p:spPr>
          <a:xfrm>
            <a:off x="1371600" y="685800"/>
            <a:ext cx="7919884" cy="1115291"/>
          </a:xfrm>
        </p:spPr>
        <p:txBody>
          <a:bodyPr>
            <a:normAutofit fontScale="90000"/>
          </a:bodyPr>
          <a:lstStyle/>
          <a:p>
            <a:pPr algn="just"/>
            <a:r>
              <a:rPr lang="es-ES" dirty="0"/>
              <a:t>Motivación y origen del proyecto</a:t>
            </a:r>
            <a:br>
              <a:rPr lang="es-ES" dirty="0"/>
            </a:br>
            <a:endParaRPr lang="es-ES" dirty="0"/>
          </a:p>
        </p:txBody>
      </p:sp>
      <p:sp>
        <p:nvSpPr>
          <p:cNvPr id="3" name="Marcador de contenido 2">
            <a:extLst>
              <a:ext uri="{FF2B5EF4-FFF2-40B4-BE49-F238E27FC236}">
                <a16:creationId xmlns:a16="http://schemas.microsoft.com/office/drawing/2014/main" id="{60D2F244-97D5-F342-9882-4251D9EE2793}"/>
              </a:ext>
            </a:extLst>
          </p:cNvPr>
          <p:cNvSpPr>
            <a:spLocks noGrp="1"/>
          </p:cNvSpPr>
          <p:nvPr>
            <p:ph idx="1"/>
          </p:nvPr>
        </p:nvSpPr>
        <p:spPr>
          <a:xfrm>
            <a:off x="1371600" y="1801091"/>
            <a:ext cx="9601200" cy="4066309"/>
          </a:xfrm>
        </p:spPr>
        <p:txBody>
          <a:bodyPr>
            <a:normAutofit/>
          </a:bodyPr>
          <a:lstStyle/>
          <a:p>
            <a:pPr algn="just"/>
            <a:r>
              <a:rPr lang="es-ES" sz="1800" dirty="0"/>
              <a:t>La idea inicial era crear una aplicación que nos diera la facilidad de gestionar una videoteca gracias a una interfaz gráfica </a:t>
            </a:r>
            <a:r>
              <a:rPr lang="es-ES" sz="1800" b="1" dirty="0"/>
              <a:t>sencilla</a:t>
            </a:r>
            <a:r>
              <a:rPr lang="es-ES" sz="1800" dirty="0"/>
              <a:t> y </a:t>
            </a:r>
            <a:r>
              <a:rPr lang="es-ES" sz="1800" b="1" dirty="0"/>
              <a:t>sin rodeos</a:t>
            </a:r>
            <a:r>
              <a:rPr lang="es-ES" sz="1800" dirty="0"/>
              <a:t>.</a:t>
            </a:r>
          </a:p>
          <a:p>
            <a:pPr marL="0" indent="0" algn="just">
              <a:buNone/>
            </a:pPr>
            <a:endParaRPr lang="es-ES" sz="1800" dirty="0"/>
          </a:p>
          <a:p>
            <a:pPr algn="just"/>
            <a:r>
              <a:rPr lang="es-ES" sz="1800" dirty="0"/>
              <a:t>Nuestra aplicación implementa funcionalidades como:</a:t>
            </a:r>
          </a:p>
          <a:p>
            <a:pPr lvl="1" algn="just"/>
            <a:r>
              <a:rPr lang="es-ES" sz="1800" dirty="0"/>
              <a:t>Listados con la información almacenada en la base de datos.</a:t>
            </a:r>
          </a:p>
          <a:p>
            <a:pPr lvl="1" algn="just"/>
            <a:r>
              <a:rPr lang="es-ES" sz="1800" dirty="0"/>
              <a:t>La manipulación de datos para ejemplares audiovisuales y participantes.</a:t>
            </a:r>
          </a:p>
          <a:p>
            <a:pPr lvl="1" algn="just"/>
            <a:r>
              <a:rPr lang="es-ES" sz="1800" dirty="0"/>
              <a:t>Exportar los datos almacenados en archivos csv.</a:t>
            </a:r>
          </a:p>
          <a:p>
            <a:pPr marL="530352" lvl="1" indent="0" algn="just">
              <a:buNone/>
            </a:pPr>
            <a:endParaRPr lang="es-ES" sz="1800" dirty="0"/>
          </a:p>
        </p:txBody>
      </p:sp>
    </p:spTree>
    <p:extLst>
      <p:ext uri="{BB962C8B-B14F-4D97-AF65-F5344CB8AC3E}">
        <p14:creationId xmlns:p14="http://schemas.microsoft.com/office/powerpoint/2010/main" val="184216436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C8DA4F-C65A-0C4E-B9DF-BFDCE82BB6D3}"/>
              </a:ext>
            </a:extLst>
          </p:cNvPr>
          <p:cNvSpPr>
            <a:spLocks noGrp="1"/>
          </p:cNvSpPr>
          <p:nvPr>
            <p:ph type="title"/>
          </p:nvPr>
        </p:nvSpPr>
        <p:spPr>
          <a:xfrm>
            <a:off x="1371600" y="685800"/>
            <a:ext cx="9601200" cy="760228"/>
          </a:xfrm>
        </p:spPr>
        <p:txBody>
          <a:bodyPr/>
          <a:lstStyle/>
          <a:p>
            <a:pPr algn="just"/>
            <a:r>
              <a:rPr lang="es-ES" dirty="0"/>
              <a:t>Tecnología que usamos</a:t>
            </a:r>
          </a:p>
        </p:txBody>
      </p:sp>
      <p:sp>
        <p:nvSpPr>
          <p:cNvPr id="3" name="Marcador de contenido 2">
            <a:extLst>
              <a:ext uri="{FF2B5EF4-FFF2-40B4-BE49-F238E27FC236}">
                <a16:creationId xmlns:a16="http://schemas.microsoft.com/office/drawing/2014/main" id="{98A524F9-43F4-BD48-B618-FE7D2D81D592}"/>
              </a:ext>
            </a:extLst>
          </p:cNvPr>
          <p:cNvSpPr>
            <a:spLocks noGrp="1"/>
          </p:cNvSpPr>
          <p:nvPr>
            <p:ph idx="1"/>
          </p:nvPr>
        </p:nvSpPr>
        <p:spPr>
          <a:xfrm>
            <a:off x="1371600" y="1750828"/>
            <a:ext cx="9601200" cy="4421372"/>
          </a:xfrm>
        </p:spPr>
        <p:txBody>
          <a:bodyPr>
            <a:normAutofit/>
          </a:bodyPr>
          <a:lstStyle/>
          <a:p>
            <a:pPr algn="just"/>
            <a:r>
              <a:rPr lang="es-ES" sz="1800" dirty="0"/>
              <a:t>Para la parte de la interfaz y el funcionamiento utilizamos </a:t>
            </a:r>
            <a:r>
              <a:rPr lang="es-ES" sz="1800" b="1" dirty="0"/>
              <a:t>Java</a:t>
            </a:r>
            <a:r>
              <a:rPr lang="es-ES" sz="1800" dirty="0"/>
              <a:t>  y el plugin de eclipse llamado </a:t>
            </a:r>
            <a:r>
              <a:rPr lang="es-ES" sz="1800" b="1" dirty="0"/>
              <a:t>Window Builde</a:t>
            </a:r>
            <a:r>
              <a:rPr lang="es-ES" sz="1800" dirty="0"/>
              <a:t>r.</a:t>
            </a:r>
          </a:p>
          <a:p>
            <a:pPr algn="just"/>
            <a:r>
              <a:rPr lang="es-ES" sz="1800" dirty="0"/>
              <a:t>Para poder almacenar toda la información necesitamos una base de datos, en nuestro caso, nos hemos decantado por </a:t>
            </a:r>
            <a:r>
              <a:rPr lang="es-ES" sz="1800" b="1" dirty="0"/>
              <a:t>DB Derby</a:t>
            </a:r>
            <a:r>
              <a:rPr lang="es-ES" sz="1800" dirty="0"/>
              <a:t> puesto que la podíamos embeber en el proyecto y así </a:t>
            </a:r>
            <a:r>
              <a:rPr lang="es-ES" sz="1800" b="1" dirty="0"/>
              <a:t>tener todo junto</a:t>
            </a:r>
            <a:r>
              <a:rPr lang="es-ES" sz="1800" dirty="0"/>
              <a:t>.</a:t>
            </a:r>
          </a:p>
          <a:p>
            <a:pPr algn="just"/>
            <a:r>
              <a:rPr lang="es-ES" sz="1800" dirty="0"/>
              <a:t>A la hora de poder manipular y consultar los datos rápidamente en la base de datos, hemos utilizado </a:t>
            </a:r>
            <a:r>
              <a:rPr lang="es-ES" sz="1800" b="1" dirty="0" err="1"/>
              <a:t>DBeaver</a:t>
            </a:r>
            <a:r>
              <a:rPr lang="es-ES" sz="1800" dirty="0"/>
              <a:t>, un SGBD que nos permitía trabajar con </a:t>
            </a:r>
            <a:r>
              <a:rPr lang="es-ES" sz="1800" b="1" dirty="0"/>
              <a:t>Derby embebido</a:t>
            </a:r>
            <a:r>
              <a:rPr lang="es-ES" sz="1800" dirty="0"/>
              <a:t>.</a:t>
            </a:r>
          </a:p>
          <a:p>
            <a:pPr marL="0" indent="0" algn="just">
              <a:buNone/>
            </a:pPr>
            <a:endParaRPr lang="es-ES" sz="1800" dirty="0"/>
          </a:p>
        </p:txBody>
      </p:sp>
    </p:spTree>
    <p:extLst>
      <p:ext uri="{BB962C8B-B14F-4D97-AF65-F5344CB8AC3E}">
        <p14:creationId xmlns:p14="http://schemas.microsoft.com/office/powerpoint/2010/main" val="92945176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5110DA-AA84-3944-9363-1AE48DF43B4C}"/>
              </a:ext>
            </a:extLst>
          </p:cNvPr>
          <p:cNvSpPr>
            <a:spLocks noGrp="1"/>
          </p:cNvSpPr>
          <p:nvPr>
            <p:ph type="title"/>
          </p:nvPr>
        </p:nvSpPr>
        <p:spPr>
          <a:xfrm>
            <a:off x="1371600" y="685800"/>
            <a:ext cx="9601200" cy="717698"/>
          </a:xfrm>
        </p:spPr>
        <p:txBody>
          <a:bodyPr/>
          <a:lstStyle/>
          <a:p>
            <a:pPr algn="just"/>
            <a:r>
              <a:rPr lang="es-ES" dirty="0"/>
              <a:t>Equipo y metodología</a:t>
            </a:r>
          </a:p>
        </p:txBody>
      </p:sp>
      <p:sp>
        <p:nvSpPr>
          <p:cNvPr id="3" name="Marcador de contenido 2">
            <a:extLst>
              <a:ext uri="{FF2B5EF4-FFF2-40B4-BE49-F238E27FC236}">
                <a16:creationId xmlns:a16="http://schemas.microsoft.com/office/drawing/2014/main" id="{DD2F4F35-A6A7-B947-9BE6-78C790BE6D00}"/>
              </a:ext>
            </a:extLst>
          </p:cNvPr>
          <p:cNvSpPr>
            <a:spLocks noGrp="1"/>
          </p:cNvSpPr>
          <p:nvPr>
            <p:ph idx="1"/>
          </p:nvPr>
        </p:nvSpPr>
        <p:spPr>
          <a:xfrm>
            <a:off x="1371600" y="1763633"/>
            <a:ext cx="9601200" cy="4251251"/>
          </a:xfrm>
        </p:spPr>
        <p:txBody>
          <a:bodyPr>
            <a:normAutofit/>
          </a:bodyPr>
          <a:lstStyle/>
          <a:p>
            <a:pPr algn="just"/>
            <a:r>
              <a:rPr lang="es-ES" sz="1800" dirty="0"/>
              <a:t>Para poder repartir y controlar el desarrollo hemos utilizado tecnologías como:</a:t>
            </a:r>
          </a:p>
          <a:p>
            <a:pPr lvl="1" algn="just"/>
            <a:r>
              <a:rPr lang="es-ES" sz="1800" b="1" dirty="0"/>
              <a:t>Trello</a:t>
            </a:r>
            <a:r>
              <a:rPr lang="es-ES" sz="1800" dirty="0"/>
              <a:t>: Gracias a esta aplicación hemos subdividido grandes tareas en otras mas pequeñas, logrando así un desarrollo mas </a:t>
            </a:r>
            <a:r>
              <a:rPr lang="es-ES" sz="1800" b="1" dirty="0"/>
              <a:t>dinámico</a:t>
            </a:r>
            <a:r>
              <a:rPr lang="es-ES" sz="1800" dirty="0"/>
              <a:t>.</a:t>
            </a:r>
          </a:p>
          <a:p>
            <a:pPr lvl="1" algn="just"/>
            <a:r>
              <a:rPr lang="es-ES" sz="1800" b="1" dirty="0"/>
              <a:t>Github y Git con eclipse</a:t>
            </a:r>
            <a:r>
              <a:rPr lang="es-ES" sz="1800" dirty="0"/>
              <a:t>: Con estas herramientas de control de versiones hemos logrado modificar todos el mismo código de forma </a:t>
            </a:r>
            <a:r>
              <a:rPr lang="es-ES" sz="1800" b="1" dirty="0"/>
              <a:t>sencilla</a:t>
            </a:r>
            <a:r>
              <a:rPr lang="es-ES" sz="1800" dirty="0"/>
              <a:t> y </a:t>
            </a:r>
            <a:r>
              <a:rPr lang="es-ES" sz="1800" b="1" dirty="0"/>
              <a:t>eficiente</a:t>
            </a:r>
            <a:r>
              <a:rPr lang="es-ES" sz="1800" dirty="0"/>
              <a:t>, al igual que, hemos visto como iba evolucionando nuestro proyecto, motivándonos de esta manera a seguir con el mismo.</a:t>
            </a:r>
          </a:p>
          <a:p>
            <a:pPr algn="just"/>
            <a:endParaRPr lang="es-ES" sz="1800" dirty="0"/>
          </a:p>
          <a:p>
            <a:pPr marL="0" indent="0" algn="just">
              <a:buNone/>
            </a:pPr>
            <a:endParaRPr lang="es-ES" sz="1800" dirty="0"/>
          </a:p>
        </p:txBody>
      </p:sp>
    </p:spTree>
    <p:extLst>
      <p:ext uri="{BB962C8B-B14F-4D97-AF65-F5344CB8AC3E}">
        <p14:creationId xmlns:p14="http://schemas.microsoft.com/office/powerpoint/2010/main" val="384699965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FC051B-25E0-614F-929A-E55BBAADB73C}"/>
              </a:ext>
            </a:extLst>
          </p:cNvPr>
          <p:cNvSpPr>
            <a:spLocks noGrp="1"/>
          </p:cNvSpPr>
          <p:nvPr>
            <p:ph type="title"/>
          </p:nvPr>
        </p:nvSpPr>
        <p:spPr>
          <a:xfrm>
            <a:off x="907774" y="221974"/>
            <a:ext cx="9601200" cy="1485900"/>
          </a:xfrm>
        </p:spPr>
        <p:txBody>
          <a:bodyPr/>
          <a:lstStyle/>
          <a:p>
            <a:pPr algn="just"/>
            <a:r>
              <a:rPr lang="es-ES" dirty="0"/>
              <a:t>Trello</a:t>
            </a:r>
          </a:p>
        </p:txBody>
      </p:sp>
      <p:sp>
        <p:nvSpPr>
          <p:cNvPr id="3" name="Marcador de contenido 2">
            <a:extLst>
              <a:ext uri="{FF2B5EF4-FFF2-40B4-BE49-F238E27FC236}">
                <a16:creationId xmlns:a16="http://schemas.microsoft.com/office/drawing/2014/main" id="{3BF9F71E-9E08-A24E-97DF-8DC4A5D33144}"/>
              </a:ext>
            </a:extLst>
          </p:cNvPr>
          <p:cNvSpPr>
            <a:spLocks noGrp="1"/>
          </p:cNvSpPr>
          <p:nvPr>
            <p:ph idx="1"/>
          </p:nvPr>
        </p:nvSpPr>
        <p:spPr>
          <a:xfrm>
            <a:off x="1295400" y="3644350"/>
            <a:ext cx="9601200" cy="3031435"/>
          </a:xfrm>
        </p:spPr>
        <p:txBody>
          <a:bodyPr/>
          <a:lstStyle/>
          <a:p>
            <a:pPr algn="just"/>
            <a:r>
              <a:rPr lang="es-ES" dirty="0"/>
              <a:t>Se pueden observar 4 secciones en nuestro tablero:</a:t>
            </a:r>
          </a:p>
          <a:p>
            <a:pPr lvl="1" algn="just"/>
            <a:r>
              <a:rPr lang="es-ES" b="1" dirty="0"/>
              <a:t>Pendientes</a:t>
            </a:r>
            <a:r>
              <a:rPr lang="es-ES" dirty="0"/>
              <a:t>: las pequeñas tareas que íbamos cogiendo cada integrante para empezar su desarrollo.</a:t>
            </a:r>
          </a:p>
          <a:p>
            <a:pPr lvl="1" algn="just"/>
            <a:r>
              <a:rPr lang="es-ES" b="1" dirty="0"/>
              <a:t>En proceso</a:t>
            </a:r>
            <a:r>
              <a:rPr lang="es-ES" dirty="0"/>
              <a:t>: después de escoger una tarea y empezarla movíamos dicha tarjeta a esta columna indicando que se estaba desarrollando.</a:t>
            </a:r>
          </a:p>
          <a:p>
            <a:pPr lvl="1" algn="just"/>
            <a:r>
              <a:rPr lang="es-ES" b="1" dirty="0"/>
              <a:t>Terminados</a:t>
            </a:r>
            <a:r>
              <a:rPr lang="es-ES" dirty="0"/>
              <a:t>: fase final de las tareas, aquí acaban cuando ya están desarrolladas.</a:t>
            </a:r>
          </a:p>
          <a:p>
            <a:pPr lvl="1" algn="just"/>
            <a:r>
              <a:rPr lang="es-ES" b="1" dirty="0"/>
              <a:t>Probado</a:t>
            </a:r>
            <a:r>
              <a:rPr lang="es-ES" dirty="0"/>
              <a:t>: en esta columna íbamos indicando que funcionalidades se han probado para identificar diferentes </a:t>
            </a:r>
            <a:r>
              <a:rPr lang="es-ES" b="1" dirty="0"/>
              <a:t>bugs</a:t>
            </a:r>
            <a:r>
              <a:rPr lang="es-ES" dirty="0"/>
              <a:t> y </a:t>
            </a:r>
            <a:r>
              <a:rPr lang="es-ES" b="1" dirty="0"/>
              <a:t>errores</a:t>
            </a:r>
            <a:r>
              <a:rPr lang="es-ES" dirty="0"/>
              <a:t>.</a:t>
            </a:r>
          </a:p>
        </p:txBody>
      </p:sp>
      <p:pic>
        <p:nvPicPr>
          <p:cNvPr id="5" name="Imagen 4">
            <a:extLst>
              <a:ext uri="{FF2B5EF4-FFF2-40B4-BE49-F238E27FC236}">
                <a16:creationId xmlns:a16="http://schemas.microsoft.com/office/drawing/2014/main" id="{9EA780B3-98B4-0F47-9BF7-6FBF5438D59C}"/>
              </a:ext>
            </a:extLst>
          </p:cNvPr>
          <p:cNvPicPr>
            <a:picLocks noChangeAspect="1"/>
          </p:cNvPicPr>
          <p:nvPr/>
        </p:nvPicPr>
        <p:blipFill>
          <a:blip r:embed="rId2"/>
          <a:stretch>
            <a:fillRect/>
          </a:stretch>
        </p:blipFill>
        <p:spPr>
          <a:xfrm>
            <a:off x="3087757" y="356153"/>
            <a:ext cx="5805014" cy="3233530"/>
          </a:xfrm>
          <a:prstGeom prst="rect">
            <a:avLst/>
          </a:prstGeom>
        </p:spPr>
      </p:pic>
    </p:spTree>
    <p:extLst>
      <p:ext uri="{BB962C8B-B14F-4D97-AF65-F5344CB8AC3E}">
        <p14:creationId xmlns:p14="http://schemas.microsoft.com/office/powerpoint/2010/main" val="299518097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E5D7EA-8C39-504C-B4C5-8B91C89AD3E7}"/>
              </a:ext>
            </a:extLst>
          </p:cNvPr>
          <p:cNvSpPr>
            <a:spLocks noGrp="1"/>
          </p:cNvSpPr>
          <p:nvPr>
            <p:ph type="title"/>
          </p:nvPr>
        </p:nvSpPr>
        <p:spPr>
          <a:xfrm>
            <a:off x="947531" y="247650"/>
            <a:ext cx="9601200" cy="742950"/>
          </a:xfrm>
        </p:spPr>
        <p:txBody>
          <a:bodyPr/>
          <a:lstStyle/>
          <a:p>
            <a:r>
              <a:rPr lang="es-ES" dirty="0"/>
              <a:t>Github</a:t>
            </a:r>
          </a:p>
        </p:txBody>
      </p:sp>
      <p:sp>
        <p:nvSpPr>
          <p:cNvPr id="3" name="Marcador de contenido 2">
            <a:extLst>
              <a:ext uri="{FF2B5EF4-FFF2-40B4-BE49-F238E27FC236}">
                <a16:creationId xmlns:a16="http://schemas.microsoft.com/office/drawing/2014/main" id="{7B16240F-BE31-2944-8A52-5768F68F16BB}"/>
              </a:ext>
            </a:extLst>
          </p:cNvPr>
          <p:cNvSpPr>
            <a:spLocks noGrp="1"/>
          </p:cNvSpPr>
          <p:nvPr>
            <p:ph idx="1"/>
          </p:nvPr>
        </p:nvSpPr>
        <p:spPr>
          <a:xfrm>
            <a:off x="947531" y="3178037"/>
            <a:ext cx="11005930" cy="3432313"/>
          </a:xfrm>
        </p:spPr>
        <p:txBody>
          <a:bodyPr/>
          <a:lstStyle/>
          <a:p>
            <a:r>
              <a:rPr lang="es-ES" dirty="0"/>
              <a:t>Este es el resultado final de nuestro Github, a lo largo del desarrollo se han realizado un total de </a:t>
            </a:r>
            <a:r>
              <a:rPr lang="es-ES" b="1" dirty="0"/>
              <a:t>137 commits</a:t>
            </a:r>
            <a:r>
              <a:rPr lang="es-ES" dirty="0"/>
              <a:t> con los distintos añadidos que íbamos desarrollando cada integrante del grupo.</a:t>
            </a:r>
          </a:p>
          <a:p>
            <a:r>
              <a:rPr lang="es-ES" dirty="0"/>
              <a:t>Gracias al control de versiones podíamos intercambiar nuestro código de forma muy sencilla y no tener ningún problema a la hora de juntar todo el código.</a:t>
            </a:r>
          </a:p>
        </p:txBody>
      </p:sp>
      <p:pic>
        <p:nvPicPr>
          <p:cNvPr id="5" name="Imagen 4">
            <a:extLst>
              <a:ext uri="{FF2B5EF4-FFF2-40B4-BE49-F238E27FC236}">
                <a16:creationId xmlns:a16="http://schemas.microsoft.com/office/drawing/2014/main" id="{E4BE9CF4-8DA6-A645-A72E-4C6674996718}"/>
              </a:ext>
            </a:extLst>
          </p:cNvPr>
          <p:cNvPicPr>
            <a:picLocks noChangeAspect="1"/>
          </p:cNvPicPr>
          <p:nvPr/>
        </p:nvPicPr>
        <p:blipFill>
          <a:blip r:embed="rId2"/>
          <a:stretch>
            <a:fillRect/>
          </a:stretch>
        </p:blipFill>
        <p:spPr>
          <a:xfrm>
            <a:off x="2569853" y="1015519"/>
            <a:ext cx="7761286" cy="2045732"/>
          </a:xfrm>
          <a:prstGeom prst="rect">
            <a:avLst/>
          </a:prstGeom>
        </p:spPr>
      </p:pic>
    </p:spTree>
    <p:extLst>
      <p:ext uri="{BB962C8B-B14F-4D97-AF65-F5344CB8AC3E}">
        <p14:creationId xmlns:p14="http://schemas.microsoft.com/office/powerpoint/2010/main" val="243849539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B4768F-A1EA-A94C-B38E-25F2DB6C3C9E}"/>
              </a:ext>
            </a:extLst>
          </p:cNvPr>
          <p:cNvSpPr>
            <a:spLocks noGrp="1"/>
          </p:cNvSpPr>
          <p:nvPr>
            <p:ph type="title"/>
          </p:nvPr>
        </p:nvSpPr>
        <p:spPr>
          <a:xfrm>
            <a:off x="884903" y="169606"/>
            <a:ext cx="9601200" cy="696433"/>
          </a:xfrm>
        </p:spPr>
        <p:txBody>
          <a:bodyPr/>
          <a:lstStyle/>
          <a:p>
            <a:pPr algn="just"/>
            <a:r>
              <a:rPr lang="es-ES" dirty="0"/>
              <a:t>Estructuración del código</a:t>
            </a:r>
          </a:p>
        </p:txBody>
      </p:sp>
      <p:sp>
        <p:nvSpPr>
          <p:cNvPr id="3" name="Marcador de contenido 2">
            <a:extLst>
              <a:ext uri="{FF2B5EF4-FFF2-40B4-BE49-F238E27FC236}">
                <a16:creationId xmlns:a16="http://schemas.microsoft.com/office/drawing/2014/main" id="{42A15B89-CA5D-F348-9668-84263AE8595E}"/>
              </a:ext>
            </a:extLst>
          </p:cNvPr>
          <p:cNvSpPr>
            <a:spLocks noGrp="1"/>
          </p:cNvSpPr>
          <p:nvPr>
            <p:ph idx="1"/>
          </p:nvPr>
        </p:nvSpPr>
        <p:spPr>
          <a:xfrm>
            <a:off x="1029929" y="866039"/>
            <a:ext cx="10132142" cy="696435"/>
          </a:xfrm>
        </p:spPr>
        <p:txBody>
          <a:bodyPr>
            <a:normAutofit/>
          </a:bodyPr>
          <a:lstStyle/>
          <a:p>
            <a:pPr algn="just"/>
            <a:r>
              <a:rPr lang="es-ES" dirty="0"/>
              <a:t>Hemos seguido el </a:t>
            </a:r>
            <a:r>
              <a:rPr lang="es-ES" b="1" dirty="0"/>
              <a:t>modelo-vista-controlador</a:t>
            </a:r>
            <a:r>
              <a:rPr lang="es-ES" dirty="0"/>
              <a:t> para la estructura del código, en nuestro proyecto se encuentran 4 paquetes que son los pilares del proyecto:</a:t>
            </a:r>
          </a:p>
        </p:txBody>
      </p:sp>
      <p:sp>
        <p:nvSpPr>
          <p:cNvPr id="10" name="Marcador de contenido 2">
            <a:extLst>
              <a:ext uri="{FF2B5EF4-FFF2-40B4-BE49-F238E27FC236}">
                <a16:creationId xmlns:a16="http://schemas.microsoft.com/office/drawing/2014/main" id="{38601E44-9E69-314D-BF9A-83037210D9ED}"/>
              </a:ext>
            </a:extLst>
          </p:cNvPr>
          <p:cNvSpPr txBox="1">
            <a:spLocks/>
          </p:cNvSpPr>
          <p:nvPr/>
        </p:nvSpPr>
        <p:spPr>
          <a:xfrm>
            <a:off x="3210232" y="2189008"/>
            <a:ext cx="8458200" cy="675320"/>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s-ES" sz="1800" dirty="0"/>
              <a:t>Uno de los pilares del proyecto, en el controlador se sitúan todas las clases que se encargan del funcionamiento de las distintas transacciones.</a:t>
            </a:r>
          </a:p>
          <a:p>
            <a:pPr marL="0" indent="0" algn="just">
              <a:buNone/>
            </a:pPr>
            <a:endParaRPr lang="es-ES" sz="1800" dirty="0"/>
          </a:p>
        </p:txBody>
      </p:sp>
      <p:pic>
        <p:nvPicPr>
          <p:cNvPr id="4" name="Imagen 3">
            <a:extLst>
              <a:ext uri="{FF2B5EF4-FFF2-40B4-BE49-F238E27FC236}">
                <a16:creationId xmlns:a16="http://schemas.microsoft.com/office/drawing/2014/main" id="{22A4B2B6-B3C1-9A42-8E8C-0FBE83E5FC30}"/>
              </a:ext>
            </a:extLst>
          </p:cNvPr>
          <p:cNvPicPr>
            <a:picLocks noChangeAspect="1"/>
          </p:cNvPicPr>
          <p:nvPr/>
        </p:nvPicPr>
        <p:blipFill>
          <a:blip r:embed="rId2"/>
          <a:stretch>
            <a:fillRect/>
          </a:stretch>
        </p:blipFill>
        <p:spPr>
          <a:xfrm>
            <a:off x="884910" y="2303706"/>
            <a:ext cx="1890097" cy="560622"/>
          </a:xfrm>
          <a:prstGeom prst="rect">
            <a:avLst/>
          </a:prstGeom>
        </p:spPr>
      </p:pic>
      <p:pic>
        <p:nvPicPr>
          <p:cNvPr id="5" name="Imagen 4">
            <a:extLst>
              <a:ext uri="{FF2B5EF4-FFF2-40B4-BE49-F238E27FC236}">
                <a16:creationId xmlns:a16="http://schemas.microsoft.com/office/drawing/2014/main" id="{F286AF4E-A2A1-7D42-8EC1-E92F992ABEA9}"/>
              </a:ext>
            </a:extLst>
          </p:cNvPr>
          <p:cNvPicPr>
            <a:picLocks noChangeAspect="1"/>
          </p:cNvPicPr>
          <p:nvPr/>
        </p:nvPicPr>
        <p:blipFill>
          <a:blip r:embed="rId3"/>
          <a:stretch>
            <a:fillRect/>
          </a:stretch>
        </p:blipFill>
        <p:spPr>
          <a:xfrm>
            <a:off x="884909" y="2864328"/>
            <a:ext cx="1890097" cy="560622"/>
          </a:xfrm>
          <a:prstGeom prst="rect">
            <a:avLst/>
          </a:prstGeom>
        </p:spPr>
      </p:pic>
      <p:pic>
        <p:nvPicPr>
          <p:cNvPr id="9" name="Imagen 8">
            <a:extLst>
              <a:ext uri="{FF2B5EF4-FFF2-40B4-BE49-F238E27FC236}">
                <a16:creationId xmlns:a16="http://schemas.microsoft.com/office/drawing/2014/main" id="{191AF48E-25EA-094F-B2B3-4F9F29D58C10}"/>
              </a:ext>
            </a:extLst>
          </p:cNvPr>
          <p:cNvPicPr>
            <a:picLocks noChangeAspect="1"/>
          </p:cNvPicPr>
          <p:nvPr/>
        </p:nvPicPr>
        <p:blipFill>
          <a:blip r:embed="rId4"/>
          <a:stretch>
            <a:fillRect/>
          </a:stretch>
        </p:blipFill>
        <p:spPr>
          <a:xfrm>
            <a:off x="884907" y="3424950"/>
            <a:ext cx="1890097" cy="267764"/>
          </a:xfrm>
          <a:prstGeom prst="rect">
            <a:avLst/>
          </a:prstGeom>
        </p:spPr>
      </p:pic>
      <p:sp>
        <p:nvSpPr>
          <p:cNvPr id="11" name="Marcador de contenido 2">
            <a:extLst>
              <a:ext uri="{FF2B5EF4-FFF2-40B4-BE49-F238E27FC236}">
                <a16:creationId xmlns:a16="http://schemas.microsoft.com/office/drawing/2014/main" id="{CD200F7C-5AD9-B045-9EE8-D1704E9848E5}"/>
              </a:ext>
            </a:extLst>
          </p:cNvPr>
          <p:cNvSpPr txBox="1">
            <a:spLocks/>
          </p:cNvSpPr>
          <p:nvPr/>
        </p:nvSpPr>
        <p:spPr>
          <a:xfrm>
            <a:off x="3210232" y="3206789"/>
            <a:ext cx="8494643" cy="436322"/>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s-ES" sz="1800" dirty="0"/>
              <a:t>Las clases que manipulan la base de datos se encuentran en este paquete.</a:t>
            </a:r>
          </a:p>
        </p:txBody>
      </p:sp>
      <p:pic>
        <p:nvPicPr>
          <p:cNvPr id="12" name="Imagen 11">
            <a:extLst>
              <a:ext uri="{FF2B5EF4-FFF2-40B4-BE49-F238E27FC236}">
                <a16:creationId xmlns:a16="http://schemas.microsoft.com/office/drawing/2014/main" id="{A4BDD52F-F4FA-234D-919A-6AF01138C0DC}"/>
              </a:ext>
            </a:extLst>
          </p:cNvPr>
          <p:cNvPicPr>
            <a:picLocks noChangeAspect="1"/>
          </p:cNvPicPr>
          <p:nvPr/>
        </p:nvPicPr>
        <p:blipFill>
          <a:blip r:embed="rId3"/>
          <a:stretch>
            <a:fillRect/>
          </a:stretch>
        </p:blipFill>
        <p:spPr>
          <a:xfrm>
            <a:off x="884905" y="3692714"/>
            <a:ext cx="1890097" cy="560622"/>
          </a:xfrm>
          <a:prstGeom prst="rect">
            <a:avLst/>
          </a:prstGeom>
        </p:spPr>
      </p:pic>
      <p:pic>
        <p:nvPicPr>
          <p:cNvPr id="6" name="Imagen 5">
            <a:extLst>
              <a:ext uri="{FF2B5EF4-FFF2-40B4-BE49-F238E27FC236}">
                <a16:creationId xmlns:a16="http://schemas.microsoft.com/office/drawing/2014/main" id="{1F710E1A-C7CF-7048-91DD-CF1BD62110CB}"/>
              </a:ext>
            </a:extLst>
          </p:cNvPr>
          <p:cNvPicPr>
            <a:picLocks noChangeAspect="1"/>
          </p:cNvPicPr>
          <p:nvPr/>
        </p:nvPicPr>
        <p:blipFill>
          <a:blip r:embed="rId5"/>
          <a:stretch>
            <a:fillRect/>
          </a:stretch>
        </p:blipFill>
        <p:spPr>
          <a:xfrm>
            <a:off x="884903" y="4253335"/>
            <a:ext cx="1890092" cy="267763"/>
          </a:xfrm>
          <a:prstGeom prst="rect">
            <a:avLst/>
          </a:prstGeom>
        </p:spPr>
      </p:pic>
      <p:sp>
        <p:nvSpPr>
          <p:cNvPr id="13" name="Marcador de contenido 2">
            <a:extLst>
              <a:ext uri="{FF2B5EF4-FFF2-40B4-BE49-F238E27FC236}">
                <a16:creationId xmlns:a16="http://schemas.microsoft.com/office/drawing/2014/main" id="{CC7A22A9-A120-864B-8690-D7DE3239267B}"/>
              </a:ext>
            </a:extLst>
          </p:cNvPr>
          <p:cNvSpPr txBox="1">
            <a:spLocks/>
          </p:cNvSpPr>
          <p:nvPr/>
        </p:nvSpPr>
        <p:spPr>
          <a:xfrm>
            <a:off x="3210233" y="4054984"/>
            <a:ext cx="8494642" cy="560621"/>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s-ES" sz="1800" dirty="0"/>
              <a:t>Para poder trabajar con los distintos objetos de nuestra aplicación tenemos este paquete.</a:t>
            </a:r>
          </a:p>
        </p:txBody>
      </p:sp>
      <p:pic>
        <p:nvPicPr>
          <p:cNvPr id="14" name="Imagen 13">
            <a:extLst>
              <a:ext uri="{FF2B5EF4-FFF2-40B4-BE49-F238E27FC236}">
                <a16:creationId xmlns:a16="http://schemas.microsoft.com/office/drawing/2014/main" id="{47669F3A-0871-B546-9026-A3CF049901FA}"/>
              </a:ext>
            </a:extLst>
          </p:cNvPr>
          <p:cNvPicPr>
            <a:picLocks noChangeAspect="1"/>
          </p:cNvPicPr>
          <p:nvPr/>
        </p:nvPicPr>
        <p:blipFill>
          <a:blip r:embed="rId3"/>
          <a:stretch>
            <a:fillRect/>
          </a:stretch>
        </p:blipFill>
        <p:spPr>
          <a:xfrm>
            <a:off x="884903" y="4521098"/>
            <a:ext cx="1890097" cy="560622"/>
          </a:xfrm>
          <a:prstGeom prst="rect">
            <a:avLst/>
          </a:prstGeom>
        </p:spPr>
      </p:pic>
      <p:pic>
        <p:nvPicPr>
          <p:cNvPr id="7" name="Imagen 6">
            <a:extLst>
              <a:ext uri="{FF2B5EF4-FFF2-40B4-BE49-F238E27FC236}">
                <a16:creationId xmlns:a16="http://schemas.microsoft.com/office/drawing/2014/main" id="{E64509D4-D314-CA4D-A02D-B453DACCC7E8}"/>
              </a:ext>
            </a:extLst>
          </p:cNvPr>
          <p:cNvPicPr>
            <a:picLocks noChangeAspect="1"/>
          </p:cNvPicPr>
          <p:nvPr/>
        </p:nvPicPr>
        <p:blipFill>
          <a:blip r:embed="rId6"/>
          <a:stretch>
            <a:fillRect/>
          </a:stretch>
        </p:blipFill>
        <p:spPr>
          <a:xfrm>
            <a:off x="884903" y="5081719"/>
            <a:ext cx="1890092" cy="267763"/>
          </a:xfrm>
          <a:prstGeom prst="rect">
            <a:avLst/>
          </a:prstGeom>
        </p:spPr>
      </p:pic>
      <p:sp>
        <p:nvSpPr>
          <p:cNvPr id="15" name="Marcador de contenido 2">
            <a:extLst>
              <a:ext uri="{FF2B5EF4-FFF2-40B4-BE49-F238E27FC236}">
                <a16:creationId xmlns:a16="http://schemas.microsoft.com/office/drawing/2014/main" id="{89694630-E1DC-B84E-9D2B-D9C958D6E6CE}"/>
              </a:ext>
            </a:extLst>
          </p:cNvPr>
          <p:cNvSpPr txBox="1">
            <a:spLocks/>
          </p:cNvSpPr>
          <p:nvPr/>
        </p:nvSpPr>
        <p:spPr>
          <a:xfrm>
            <a:off x="3210232" y="4877940"/>
            <a:ext cx="8494643" cy="67532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s-ES" sz="1800" dirty="0"/>
              <a:t>El cuarto pilar de la aplicación, aquí se sitúan las distintas ventanas de nuestra aplicación.</a:t>
            </a:r>
          </a:p>
        </p:txBody>
      </p:sp>
    </p:spTree>
    <p:extLst>
      <p:ext uri="{BB962C8B-B14F-4D97-AF65-F5344CB8AC3E}">
        <p14:creationId xmlns:p14="http://schemas.microsoft.com/office/powerpoint/2010/main" val="8265629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B4F070-8D33-2444-8E6C-2F6FFAF419BA}"/>
              </a:ext>
            </a:extLst>
          </p:cNvPr>
          <p:cNvSpPr>
            <a:spLocks noGrp="1"/>
          </p:cNvSpPr>
          <p:nvPr>
            <p:ph type="title"/>
          </p:nvPr>
        </p:nvSpPr>
        <p:spPr>
          <a:xfrm>
            <a:off x="912192" y="208721"/>
            <a:ext cx="9601200" cy="710096"/>
          </a:xfrm>
        </p:spPr>
        <p:txBody>
          <a:bodyPr/>
          <a:lstStyle/>
          <a:p>
            <a:pPr algn="just"/>
            <a:r>
              <a:rPr lang="es-ES" dirty="0"/>
              <a:t>El controlador de la aplicación</a:t>
            </a:r>
          </a:p>
        </p:txBody>
      </p:sp>
      <p:sp>
        <p:nvSpPr>
          <p:cNvPr id="3" name="Marcador de contenido 2">
            <a:extLst>
              <a:ext uri="{FF2B5EF4-FFF2-40B4-BE49-F238E27FC236}">
                <a16:creationId xmlns:a16="http://schemas.microsoft.com/office/drawing/2014/main" id="{DE95FD56-7F1E-F449-A62E-E3E4E7EDFCB1}"/>
              </a:ext>
            </a:extLst>
          </p:cNvPr>
          <p:cNvSpPr>
            <a:spLocks noGrp="1"/>
          </p:cNvSpPr>
          <p:nvPr>
            <p:ph idx="1"/>
          </p:nvPr>
        </p:nvSpPr>
        <p:spPr>
          <a:xfrm>
            <a:off x="4028660" y="1383747"/>
            <a:ext cx="7765775" cy="4775199"/>
          </a:xfrm>
        </p:spPr>
        <p:txBody>
          <a:bodyPr/>
          <a:lstStyle/>
          <a:p>
            <a:pPr algn="just"/>
            <a:r>
              <a:rPr lang="es-ES" dirty="0"/>
              <a:t>Aquí se encuentran las clases que controlan cada una de las </a:t>
            </a:r>
            <a:r>
              <a:rPr lang="es-ES" b="1" dirty="0"/>
              <a:t>transiciones</a:t>
            </a:r>
            <a:r>
              <a:rPr lang="es-ES" dirty="0"/>
              <a:t>. El motivo de esta distribución es que las clases tenían </a:t>
            </a:r>
            <a:r>
              <a:rPr lang="es-ES" b="1" dirty="0"/>
              <a:t>menos líneas de código </a:t>
            </a:r>
            <a:r>
              <a:rPr lang="es-ES" dirty="0"/>
              <a:t>y eran mas </a:t>
            </a:r>
            <a:r>
              <a:rPr lang="es-ES" b="1" dirty="0"/>
              <a:t>fáciles de manejar a la hora de modificar código</a:t>
            </a:r>
            <a:r>
              <a:rPr lang="es-ES" dirty="0"/>
              <a:t>.</a:t>
            </a:r>
          </a:p>
          <a:p>
            <a:pPr algn="just"/>
            <a:r>
              <a:rPr lang="es-ES" dirty="0"/>
              <a:t>En los distintos constructores de los controles invocamos a las clases del paquete vista y a los ”</a:t>
            </a:r>
            <a:r>
              <a:rPr lang="es-ES" b="1" dirty="0"/>
              <a:t>Dao</a:t>
            </a:r>
            <a:r>
              <a:rPr lang="es-ES" dirty="0"/>
              <a:t>” para poder manipular los registros en la base de datos.</a:t>
            </a:r>
          </a:p>
        </p:txBody>
      </p:sp>
      <p:pic>
        <p:nvPicPr>
          <p:cNvPr id="4" name="Imagen 3">
            <a:extLst>
              <a:ext uri="{FF2B5EF4-FFF2-40B4-BE49-F238E27FC236}">
                <a16:creationId xmlns:a16="http://schemas.microsoft.com/office/drawing/2014/main" id="{C6D8239B-603D-B44E-82F6-B0E43B5FACBB}"/>
              </a:ext>
            </a:extLst>
          </p:cNvPr>
          <p:cNvPicPr>
            <a:picLocks noChangeAspect="1"/>
          </p:cNvPicPr>
          <p:nvPr/>
        </p:nvPicPr>
        <p:blipFill>
          <a:blip r:embed="rId2"/>
          <a:stretch>
            <a:fillRect/>
          </a:stretch>
        </p:blipFill>
        <p:spPr>
          <a:xfrm>
            <a:off x="766418" y="1383748"/>
            <a:ext cx="2946400" cy="4775200"/>
          </a:xfrm>
          <a:prstGeom prst="rect">
            <a:avLst/>
          </a:prstGeom>
        </p:spPr>
      </p:pic>
      <p:pic>
        <p:nvPicPr>
          <p:cNvPr id="6" name="Imagen 5">
            <a:extLst>
              <a:ext uri="{FF2B5EF4-FFF2-40B4-BE49-F238E27FC236}">
                <a16:creationId xmlns:a16="http://schemas.microsoft.com/office/drawing/2014/main" id="{BF711544-021C-C348-8AB8-51021D22F87D}"/>
              </a:ext>
            </a:extLst>
          </p:cNvPr>
          <p:cNvPicPr>
            <a:picLocks noChangeAspect="1"/>
          </p:cNvPicPr>
          <p:nvPr/>
        </p:nvPicPr>
        <p:blipFill>
          <a:blip r:embed="rId3"/>
          <a:stretch>
            <a:fillRect/>
          </a:stretch>
        </p:blipFill>
        <p:spPr>
          <a:xfrm>
            <a:off x="4713861" y="4171121"/>
            <a:ext cx="6395372" cy="1860828"/>
          </a:xfrm>
          <a:prstGeom prst="rect">
            <a:avLst/>
          </a:prstGeom>
        </p:spPr>
      </p:pic>
    </p:spTree>
    <p:extLst>
      <p:ext uri="{BB962C8B-B14F-4D97-AF65-F5344CB8AC3E}">
        <p14:creationId xmlns:p14="http://schemas.microsoft.com/office/powerpoint/2010/main" val="2835212122"/>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7D19FCA-5086-6140-B0DC-3375190250B8}"/>
              </a:ext>
            </a:extLst>
          </p:cNvPr>
          <p:cNvSpPr>
            <a:spLocks noGrp="1"/>
          </p:cNvSpPr>
          <p:nvPr>
            <p:ph idx="1"/>
          </p:nvPr>
        </p:nvSpPr>
        <p:spPr>
          <a:xfrm>
            <a:off x="894522" y="1106557"/>
            <a:ext cx="9601200" cy="891207"/>
          </a:xfrm>
        </p:spPr>
        <p:txBody>
          <a:bodyPr>
            <a:normAutofit/>
          </a:bodyPr>
          <a:lstStyle/>
          <a:p>
            <a:pPr algn="just"/>
            <a:r>
              <a:rPr lang="es-ES" sz="1800" dirty="0"/>
              <a:t>La forma en la que llamamos a los controles se encuentra en la clase ”CtrlPrincipal” mas concretamente dentro de un ”Switch” en el método “actionPerformed” el cual captura las acciones del usuario en la barra de herramientas de la aplicación.</a:t>
            </a:r>
          </a:p>
        </p:txBody>
      </p:sp>
      <p:sp>
        <p:nvSpPr>
          <p:cNvPr id="4" name="Título 1">
            <a:extLst>
              <a:ext uri="{FF2B5EF4-FFF2-40B4-BE49-F238E27FC236}">
                <a16:creationId xmlns:a16="http://schemas.microsoft.com/office/drawing/2014/main" id="{4EF029FC-3EDE-8040-AD09-9F4B5757327A}"/>
              </a:ext>
            </a:extLst>
          </p:cNvPr>
          <p:cNvSpPr>
            <a:spLocks noGrp="1"/>
          </p:cNvSpPr>
          <p:nvPr>
            <p:ph type="title"/>
          </p:nvPr>
        </p:nvSpPr>
        <p:spPr>
          <a:xfrm>
            <a:off x="894522" y="192157"/>
            <a:ext cx="9601200" cy="798443"/>
          </a:xfrm>
        </p:spPr>
        <p:txBody>
          <a:bodyPr/>
          <a:lstStyle/>
          <a:p>
            <a:pPr algn="just"/>
            <a:r>
              <a:rPr lang="es-ES" dirty="0"/>
              <a:t>El controlador de la aplicación</a:t>
            </a:r>
          </a:p>
        </p:txBody>
      </p:sp>
      <p:pic>
        <p:nvPicPr>
          <p:cNvPr id="7" name="Imagen 6">
            <a:extLst>
              <a:ext uri="{FF2B5EF4-FFF2-40B4-BE49-F238E27FC236}">
                <a16:creationId xmlns:a16="http://schemas.microsoft.com/office/drawing/2014/main" id="{45E4135D-042F-0D4C-9547-745DA2916C2F}"/>
              </a:ext>
            </a:extLst>
          </p:cNvPr>
          <p:cNvPicPr>
            <a:picLocks noChangeAspect="1"/>
          </p:cNvPicPr>
          <p:nvPr/>
        </p:nvPicPr>
        <p:blipFill>
          <a:blip r:embed="rId2"/>
          <a:stretch>
            <a:fillRect/>
          </a:stretch>
        </p:blipFill>
        <p:spPr>
          <a:xfrm>
            <a:off x="1297610" y="1997765"/>
            <a:ext cx="2997200" cy="2108200"/>
          </a:xfrm>
          <a:prstGeom prst="rect">
            <a:avLst/>
          </a:prstGeom>
        </p:spPr>
      </p:pic>
      <p:sp>
        <p:nvSpPr>
          <p:cNvPr id="8" name="Marcador de contenido 2">
            <a:extLst>
              <a:ext uri="{FF2B5EF4-FFF2-40B4-BE49-F238E27FC236}">
                <a16:creationId xmlns:a16="http://schemas.microsoft.com/office/drawing/2014/main" id="{0ABD3A8D-575C-004A-955B-64D521F3D9E1}"/>
              </a:ext>
            </a:extLst>
          </p:cNvPr>
          <p:cNvSpPr txBox="1">
            <a:spLocks/>
          </p:cNvSpPr>
          <p:nvPr/>
        </p:nvSpPr>
        <p:spPr>
          <a:xfrm>
            <a:off x="4408007" y="1997765"/>
            <a:ext cx="7439436" cy="21082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algn="just"/>
            <a:r>
              <a:rPr lang="es-ES" sz="1800" dirty="0"/>
              <a:t>Aquí tendríamos un ejemplo del funcionamiento, si el usuario pulsa en el alta de directores, invocaría a su respectivo controlador y este mostraría la ventana.</a:t>
            </a:r>
          </a:p>
        </p:txBody>
      </p:sp>
      <p:pic>
        <p:nvPicPr>
          <p:cNvPr id="11" name="Imagen 10">
            <a:extLst>
              <a:ext uri="{FF2B5EF4-FFF2-40B4-BE49-F238E27FC236}">
                <a16:creationId xmlns:a16="http://schemas.microsoft.com/office/drawing/2014/main" id="{69054F79-457A-2841-889D-EA91FBC0EFF9}"/>
              </a:ext>
            </a:extLst>
          </p:cNvPr>
          <p:cNvPicPr>
            <a:picLocks noChangeAspect="1"/>
          </p:cNvPicPr>
          <p:nvPr/>
        </p:nvPicPr>
        <p:blipFill>
          <a:blip r:embed="rId3"/>
          <a:stretch>
            <a:fillRect/>
          </a:stretch>
        </p:blipFill>
        <p:spPr>
          <a:xfrm>
            <a:off x="4849192" y="3293165"/>
            <a:ext cx="6096000" cy="1625600"/>
          </a:xfrm>
          <a:prstGeom prst="rect">
            <a:avLst/>
          </a:prstGeom>
        </p:spPr>
      </p:pic>
    </p:spTree>
    <p:extLst>
      <p:ext uri="{BB962C8B-B14F-4D97-AF65-F5344CB8AC3E}">
        <p14:creationId xmlns:p14="http://schemas.microsoft.com/office/powerpoint/2010/main" val="1095614800"/>
      </p:ext>
    </p:extLst>
  </p:cSld>
  <p:clrMapOvr>
    <a:masterClrMapping/>
  </p:clrMapOvr>
  <p:transition spd="slow">
    <p:push dir="u"/>
  </p:transition>
</p:sld>
</file>

<file path=ppt/theme/theme1.xml><?xml version="1.0" encoding="utf-8"?>
<a:theme xmlns:a="http://schemas.openxmlformats.org/drawingml/2006/main" name="Recorte">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Recorte</Template>
  <TotalTime>3584</TotalTime>
  <Words>959</Words>
  <Application>Microsoft Macintosh PowerPoint</Application>
  <PresentationFormat>Panorámica</PresentationFormat>
  <Paragraphs>54</Paragraphs>
  <Slides>16</Slides>
  <Notes>0</Notes>
  <HiddenSlides>0</HiddenSlides>
  <MMClips>0</MMClips>
  <ScaleCrop>false</ScaleCrop>
  <HeadingPairs>
    <vt:vector size="6" baseType="variant">
      <vt:variant>
        <vt:lpstr>Fuentes usadas</vt:lpstr>
      </vt:variant>
      <vt:variant>
        <vt:i4>1</vt:i4>
      </vt:variant>
      <vt:variant>
        <vt:lpstr>Tema</vt:lpstr>
      </vt:variant>
      <vt:variant>
        <vt:i4>1</vt:i4>
      </vt:variant>
      <vt:variant>
        <vt:lpstr>Títulos de diapositiva</vt:lpstr>
      </vt:variant>
      <vt:variant>
        <vt:i4>16</vt:i4>
      </vt:variant>
    </vt:vector>
  </HeadingPairs>
  <TitlesOfParts>
    <vt:vector size="18" baseType="lpstr">
      <vt:lpstr>Franklin Gothic Book</vt:lpstr>
      <vt:lpstr>Recorte</vt:lpstr>
      <vt:lpstr>Proyecto integrador Videoteca</vt:lpstr>
      <vt:lpstr>Motivación y origen del proyecto </vt:lpstr>
      <vt:lpstr>Tecnología que usamos</vt:lpstr>
      <vt:lpstr>Equipo y metodología</vt:lpstr>
      <vt:lpstr>Trello</vt:lpstr>
      <vt:lpstr>Github</vt:lpstr>
      <vt:lpstr>Estructuración del código</vt:lpstr>
      <vt:lpstr>El controlador de la aplicación</vt:lpstr>
      <vt:lpstr>El controlador de la aplicación</vt:lpstr>
      <vt:lpstr>El controlador de la aplicación</vt:lpstr>
      <vt:lpstr>Manipulación de la base de datos</vt:lpstr>
      <vt:lpstr>Manipulación de la base de datos</vt:lpstr>
      <vt:lpstr>Interfaz</vt:lpstr>
      <vt:lpstr>Interfaz</vt:lpstr>
      <vt:lpstr>Interfaz</vt:lpstr>
      <vt:lpstr>FIN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Esteban Martínez Quintanar</dc:creator>
  <cp:lastModifiedBy>Esteban Martínez Quintanar</cp:lastModifiedBy>
  <cp:revision>232</cp:revision>
  <dcterms:created xsi:type="dcterms:W3CDTF">2020-05-27T10:05:59Z</dcterms:created>
  <dcterms:modified xsi:type="dcterms:W3CDTF">2020-05-30T17:37:32Z</dcterms:modified>
</cp:coreProperties>
</file>

<file path=docProps/thumbnail.jpeg>
</file>